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9906000" cy="6858000" type="A4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26" y="96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3982-748C-4B02-ACF3-77297DE63C93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65200" y="1233488"/>
            <a:ext cx="48117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689" y="4751389"/>
            <a:ext cx="5392737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C5E9D-D5D2-4E99-ACE6-4A6075ED6F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35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10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55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41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39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197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72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49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516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46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517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962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CF11E-A962-4A60-8E04-37C9C674834B}" type="datetimeFigureOut">
              <a:rPr lang="fr-FR" smtClean="0"/>
              <a:t>21/05/2026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CA682-2A28-4A5D-A279-32A4246720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73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e 48"/>
          <p:cNvGrpSpPr/>
          <p:nvPr/>
        </p:nvGrpSpPr>
        <p:grpSpPr>
          <a:xfrm>
            <a:off x="4403716" y="1266642"/>
            <a:ext cx="1080860" cy="407924"/>
            <a:chOff x="6911883" y="915259"/>
            <a:chExt cx="1604752" cy="578219"/>
          </a:xfrm>
        </p:grpSpPr>
        <p:sp>
          <p:nvSpPr>
            <p:cNvPr id="50" name="Rectangle 49"/>
            <p:cNvSpPr/>
            <p:nvPr/>
          </p:nvSpPr>
          <p:spPr>
            <a:xfrm>
              <a:off x="6922848" y="917171"/>
              <a:ext cx="1593787" cy="5763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6911883" y="915259"/>
              <a:ext cx="1593785" cy="5782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159" tIns="5159" rIns="5159" bIns="5159" numCol="1" spcCol="1270" anchor="ctr" anchorCtr="0">
              <a:noAutofit/>
            </a:bodyPr>
            <a:lstStyle/>
            <a:p>
              <a:pPr algn="ctr" defTabSz="3611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731" b="1" dirty="0"/>
            </a:p>
            <a:p>
              <a:pPr algn="ctr" defTabSz="3611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731" b="1" dirty="0"/>
                <a:t>Isaac TOUITOU</a:t>
              </a:r>
            </a:p>
            <a:p>
              <a:pPr algn="ctr" defTabSz="3611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731" dirty="0"/>
                <a:t>Directeur d’établissement</a:t>
              </a:r>
            </a:p>
            <a:p>
              <a:pPr algn="ctr" defTabSz="3611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731" b="1" dirty="0"/>
            </a:p>
          </p:txBody>
        </p:sp>
      </p:grpSp>
      <p:sp>
        <p:nvSpPr>
          <p:cNvPr id="174" name="ZoneTexte 173"/>
          <p:cNvSpPr txBox="1"/>
          <p:nvPr/>
        </p:nvSpPr>
        <p:spPr>
          <a:xfrm>
            <a:off x="5787798" y="2467888"/>
            <a:ext cx="3914891" cy="292590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731" b="1" dirty="0"/>
              <a:t>Services supports</a:t>
            </a:r>
          </a:p>
        </p:txBody>
      </p:sp>
      <p:cxnSp>
        <p:nvCxnSpPr>
          <p:cNvPr id="118" name="Connecteur droit 117"/>
          <p:cNvCxnSpPr>
            <a:cxnSpLocks/>
            <a:stCxn id="51" idx="0"/>
            <a:endCxn id="132" idx="2"/>
          </p:cNvCxnSpPr>
          <p:nvPr/>
        </p:nvCxnSpPr>
        <p:spPr>
          <a:xfrm flipH="1" flipV="1">
            <a:off x="4940452" y="922512"/>
            <a:ext cx="1" cy="34413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Groupe 129"/>
          <p:cNvGrpSpPr/>
          <p:nvPr/>
        </p:nvGrpSpPr>
        <p:grpSpPr>
          <a:xfrm>
            <a:off x="4400918" y="512662"/>
            <a:ext cx="1076271" cy="412911"/>
            <a:chOff x="6983071" y="345866"/>
            <a:chExt cx="1597938" cy="585288"/>
          </a:xfrm>
        </p:grpSpPr>
        <p:sp>
          <p:nvSpPr>
            <p:cNvPr id="131" name="Rectangle 130"/>
            <p:cNvSpPr/>
            <p:nvPr/>
          </p:nvSpPr>
          <p:spPr>
            <a:xfrm>
              <a:off x="6983071" y="354847"/>
              <a:ext cx="1593787" cy="57630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32" name="ZoneTexte 131"/>
            <p:cNvSpPr txBox="1"/>
            <p:nvPr/>
          </p:nvSpPr>
          <p:spPr>
            <a:xfrm>
              <a:off x="6987222" y="345866"/>
              <a:ext cx="1593787" cy="5809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159" tIns="5159" rIns="5159" bIns="5159" numCol="1" spcCol="1270" anchor="ctr" anchorCtr="0">
              <a:noAutofit/>
            </a:bodyPr>
            <a:lstStyle/>
            <a:p>
              <a:pPr algn="ctr" defTabSz="3611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731" b="1" dirty="0"/>
            </a:p>
            <a:p>
              <a:pPr algn="ctr" defTabSz="3611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731" b="1" dirty="0"/>
                <a:t>Raymond SOUSSAN</a:t>
              </a:r>
            </a:p>
            <a:p>
              <a:pPr algn="ctr" defTabSz="3611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731" dirty="0"/>
                <a:t>Directeur Général</a:t>
              </a:r>
            </a:p>
            <a:p>
              <a:pPr algn="ctr" defTabSz="3611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731" b="1" dirty="0"/>
            </a:p>
          </p:txBody>
        </p:sp>
      </p:grpSp>
      <p:sp>
        <p:nvSpPr>
          <p:cNvPr id="86" name="ZoneTexte 85"/>
          <p:cNvSpPr txBox="1"/>
          <p:nvPr/>
        </p:nvSpPr>
        <p:spPr>
          <a:xfrm>
            <a:off x="8950496" y="3158828"/>
            <a:ext cx="749863" cy="557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bg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Christophe BORLE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Responsable Technique et sécurité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</p:txBody>
      </p:sp>
      <p:cxnSp>
        <p:nvCxnSpPr>
          <p:cNvPr id="141" name="Connecteur droit 140"/>
          <p:cNvCxnSpPr>
            <a:cxnSpLocks/>
            <a:stCxn id="51" idx="2"/>
          </p:cNvCxnSpPr>
          <p:nvPr/>
        </p:nvCxnSpPr>
        <p:spPr>
          <a:xfrm>
            <a:off x="4940453" y="1674566"/>
            <a:ext cx="0" cy="119626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e la date 2"/>
          <p:cNvSpPr>
            <a:spLocks noGrp="1" noChangeAspect="1"/>
          </p:cNvSpPr>
          <p:nvPr>
            <p:ph type="dt" sz="half" idx="10"/>
          </p:nvPr>
        </p:nvSpPr>
        <p:spPr>
          <a:xfrm>
            <a:off x="9183856" y="6430435"/>
            <a:ext cx="623751" cy="340572"/>
          </a:xfrm>
        </p:spPr>
        <p:txBody>
          <a:bodyPr/>
          <a:lstStyle/>
          <a:p>
            <a:fld id="{FD646369-ECCB-42DB-81BD-DD409EEA639C}" type="datetime1">
              <a:rPr lang="fr-FR" sz="650"/>
              <a:t>21/05/2026</a:t>
            </a:fld>
            <a:endParaRPr lang="fr-FR" sz="650" dirty="0"/>
          </a:p>
        </p:txBody>
      </p:sp>
      <p:cxnSp>
        <p:nvCxnSpPr>
          <p:cNvPr id="128" name="Connecteur droit 127"/>
          <p:cNvCxnSpPr>
            <a:cxnSpLocks/>
          </p:cNvCxnSpPr>
          <p:nvPr/>
        </p:nvCxnSpPr>
        <p:spPr>
          <a:xfrm>
            <a:off x="2827574" y="1774982"/>
            <a:ext cx="4895671" cy="1921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ZoneTexte 247"/>
          <p:cNvSpPr txBox="1"/>
          <p:nvPr/>
        </p:nvSpPr>
        <p:spPr>
          <a:xfrm>
            <a:off x="3405845" y="5342962"/>
            <a:ext cx="2250875" cy="445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FORMATEURS</a:t>
            </a:r>
          </a:p>
        </p:txBody>
      </p:sp>
      <p:sp>
        <p:nvSpPr>
          <p:cNvPr id="124" name="ZoneTexte 123"/>
          <p:cNvSpPr txBox="1"/>
          <p:nvPr/>
        </p:nvSpPr>
        <p:spPr>
          <a:xfrm>
            <a:off x="3412239" y="3151070"/>
            <a:ext cx="2250875" cy="5758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t" anchorCtr="0">
            <a:noAutofit/>
          </a:bodyPr>
          <a:lstStyle/>
          <a:p>
            <a:pPr algn="ctr" defTabSz="361156"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Jennifer ATTAL</a:t>
            </a:r>
          </a:p>
          <a:p>
            <a:pPr algn="ctr" defTabSz="361156"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Responsable du CFA</a:t>
            </a:r>
          </a:p>
          <a:p>
            <a:pPr algn="ctr" defTabSz="361156"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Adjointe pédagogique </a:t>
            </a:r>
          </a:p>
          <a:p>
            <a:pPr algn="ctr" defTabSz="361156">
              <a:spcBef>
                <a:spcPct val="0"/>
              </a:spcBef>
            </a:pPr>
            <a:r>
              <a:rPr lang="fr-FR" sz="600" b="1" dirty="0">
                <a:solidFill>
                  <a:schemeClr val="accent2"/>
                </a:solidFill>
              </a:rPr>
              <a:t>Référente Qualité et Mobilité</a:t>
            </a:r>
          </a:p>
          <a:p>
            <a:pPr algn="ctr" defTabSz="361156"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spcBef>
                <a:spcPct val="0"/>
              </a:spcBef>
            </a:pPr>
            <a:endParaRPr lang="fr-FR" sz="163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125" name="ZoneTexte 124"/>
          <p:cNvSpPr txBox="1"/>
          <p:nvPr/>
        </p:nvSpPr>
        <p:spPr>
          <a:xfrm>
            <a:off x="5777300" y="3169448"/>
            <a:ext cx="1465165" cy="5520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spcBef>
                <a:spcPct val="0"/>
              </a:spcBef>
            </a:pPr>
            <a:endParaRPr lang="fr-FR" sz="3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David ATTIAS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Directeur de la comptabilité et 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des systèmes d’information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</p:txBody>
      </p:sp>
      <p:sp>
        <p:nvSpPr>
          <p:cNvPr id="216" name="ZoneTexte 215"/>
          <p:cNvSpPr txBox="1"/>
          <p:nvPr/>
        </p:nvSpPr>
        <p:spPr>
          <a:xfrm>
            <a:off x="5787798" y="2814800"/>
            <a:ext cx="1460994" cy="28659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Comptabilité et SI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259" name="ZoneTexte 258"/>
          <p:cNvSpPr txBox="1"/>
          <p:nvPr/>
        </p:nvSpPr>
        <p:spPr>
          <a:xfrm>
            <a:off x="8947468" y="2811914"/>
            <a:ext cx="755221" cy="29237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Sécurité et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 Maintenance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171531" y="2470994"/>
            <a:ext cx="5485220" cy="289484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731" b="1" dirty="0"/>
              <a:t>Collège – Lycée - Institut Supérieur</a:t>
            </a:r>
          </a:p>
        </p:txBody>
      </p:sp>
      <p:cxnSp>
        <p:nvCxnSpPr>
          <p:cNvPr id="85" name="Connecteur droit 84"/>
          <p:cNvCxnSpPr>
            <a:stCxn id="87" idx="3"/>
            <a:endCxn id="132" idx="1"/>
          </p:cNvCxnSpPr>
          <p:nvPr/>
        </p:nvCxnSpPr>
        <p:spPr>
          <a:xfrm flipV="1">
            <a:off x="3661441" y="717587"/>
            <a:ext cx="742273" cy="3168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>
            <a:off x="2588641" y="518998"/>
            <a:ext cx="1072800" cy="4035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5639" tIns="5639" rIns="5639" bIns="5639" numCol="1" spcCol="1270" anchor="ctr" anchorCtr="0">
            <a:noAutofit/>
          </a:bodyPr>
          <a:lstStyle/>
          <a:p>
            <a:pPr algn="ctr" defTabSz="394716">
              <a:lnSpc>
                <a:spcPct val="90000"/>
              </a:lnSpc>
              <a:spcBef>
                <a:spcPct val="0"/>
              </a:spcBef>
            </a:pPr>
            <a:endParaRPr lang="fr-FR" sz="710" dirty="0">
              <a:solidFill>
                <a:schemeClr val="tx1"/>
              </a:solidFill>
            </a:endParaRPr>
          </a:p>
          <a:p>
            <a:pPr algn="ctr" defTabSz="39471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Anne-Elisabeth LENEL</a:t>
            </a:r>
          </a:p>
          <a:p>
            <a:pPr algn="ctr" defTabSz="39471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accent2"/>
                </a:solidFill>
              </a:rPr>
              <a:t>Référente </a:t>
            </a:r>
          </a:p>
          <a:p>
            <a:pPr algn="ctr" defTabSz="39471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accent2"/>
                </a:solidFill>
              </a:rPr>
              <a:t>Qualité/Mobilité </a:t>
            </a:r>
          </a:p>
          <a:p>
            <a:pPr algn="ctr" defTabSz="394716">
              <a:lnSpc>
                <a:spcPct val="90000"/>
              </a:lnSpc>
              <a:spcBef>
                <a:spcPct val="0"/>
              </a:spcBef>
            </a:pPr>
            <a:endParaRPr lang="fr-FR" sz="710" b="1" dirty="0">
              <a:solidFill>
                <a:schemeClr val="tx1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5776616" y="3996019"/>
            <a:ext cx="727113" cy="17927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lvl="0" algn="ctr" defTabSz="361156">
              <a:spcBef>
                <a:spcPct val="0"/>
              </a:spcBef>
            </a:pPr>
            <a:r>
              <a:rPr lang="fr-FR" sz="600" b="1" dirty="0" err="1">
                <a:solidFill>
                  <a:prstClr val="black"/>
                </a:solidFill>
              </a:rPr>
              <a:t>Ronite</a:t>
            </a:r>
            <a:r>
              <a:rPr lang="fr-FR" sz="600" b="1" dirty="0">
                <a:solidFill>
                  <a:prstClr val="black"/>
                </a:solidFill>
              </a:rPr>
              <a:t> ASSAYAG</a:t>
            </a:r>
          </a:p>
          <a:p>
            <a:pPr lvl="0" algn="ctr" defTabSz="361156">
              <a:spcBef>
                <a:spcPct val="0"/>
              </a:spcBef>
            </a:pPr>
            <a:endParaRPr lang="fr-FR" sz="600" b="1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b="1" dirty="0">
                <a:solidFill>
                  <a:prstClr val="black"/>
                </a:solidFill>
              </a:rPr>
              <a:t>Karine RENARD</a:t>
            </a:r>
          </a:p>
          <a:p>
            <a:pPr lvl="0" algn="ctr" defTabSz="361156">
              <a:spcBef>
                <a:spcPct val="0"/>
              </a:spcBef>
            </a:pPr>
            <a:endParaRPr lang="fr-FR" sz="600" b="1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Comptables</a:t>
            </a:r>
          </a:p>
          <a:p>
            <a:pPr lvl="0" algn="ctr" defTabSz="361156">
              <a:spcBef>
                <a:spcPct val="0"/>
              </a:spcBef>
            </a:pPr>
            <a:endParaRPr lang="fr-FR" sz="600" b="1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0" y="6551212"/>
            <a:ext cx="2245438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50" dirty="0"/>
              <a:t>Organigramme fonctionnel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419" y="239241"/>
            <a:ext cx="1372361" cy="546841"/>
          </a:xfrm>
          <a:prstGeom prst="rect">
            <a:avLst/>
          </a:prstGeom>
        </p:spPr>
      </p:pic>
      <p:sp>
        <p:nvSpPr>
          <p:cNvPr id="104" name="ZoneTexte 103"/>
          <p:cNvSpPr txBox="1"/>
          <p:nvPr/>
        </p:nvSpPr>
        <p:spPr>
          <a:xfrm>
            <a:off x="1357492" y="3157969"/>
            <a:ext cx="912977" cy="2118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t" anchorCtr="0">
            <a:noAutofit/>
          </a:bodyPr>
          <a:lstStyle/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b="1" dirty="0">
                <a:solidFill>
                  <a:prstClr val="black"/>
                </a:solidFill>
              </a:rPr>
              <a:t>Karene CHELLY</a:t>
            </a: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Adjointe pédagogique</a:t>
            </a: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Collège </a:t>
            </a: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Lycée</a:t>
            </a: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Enseignement Supérieur</a:t>
            </a:r>
          </a:p>
        </p:txBody>
      </p:sp>
      <p:sp>
        <p:nvSpPr>
          <p:cNvPr id="123" name="ZoneTexte 122"/>
          <p:cNvSpPr txBox="1"/>
          <p:nvPr/>
        </p:nvSpPr>
        <p:spPr>
          <a:xfrm>
            <a:off x="4957984" y="3781203"/>
            <a:ext cx="699261" cy="15051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Léa ASSOULINE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Joyce ATTELANE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Chargées de relations entreprises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</p:txBody>
      </p:sp>
      <p:sp>
        <p:nvSpPr>
          <p:cNvPr id="126" name="ZoneTexte 125"/>
          <p:cNvSpPr txBox="1"/>
          <p:nvPr/>
        </p:nvSpPr>
        <p:spPr>
          <a:xfrm>
            <a:off x="3412239" y="3781203"/>
            <a:ext cx="720000" cy="14942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Kelly BEZIZ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Sarah GRINTUCH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Coordinatrices pédagogiques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Audrey SITBON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>
                <a:solidFill>
                  <a:schemeClr val="tx1"/>
                </a:solidFill>
              </a:rPr>
              <a:t>Assistante Pédagogique</a:t>
            </a: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</p:txBody>
      </p:sp>
      <p:sp>
        <p:nvSpPr>
          <p:cNvPr id="127" name="ZoneTexte 126"/>
          <p:cNvSpPr txBox="1"/>
          <p:nvPr/>
        </p:nvSpPr>
        <p:spPr>
          <a:xfrm>
            <a:off x="4186428" y="3781992"/>
            <a:ext cx="720000" cy="14942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Audrey HADDAD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Laetitia PONDJA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Assistantes administratives</a:t>
            </a: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</p:txBody>
      </p:sp>
      <p:sp>
        <p:nvSpPr>
          <p:cNvPr id="129" name="ZoneTexte 128"/>
          <p:cNvSpPr txBox="1"/>
          <p:nvPr/>
        </p:nvSpPr>
        <p:spPr>
          <a:xfrm>
            <a:off x="6537199" y="3996018"/>
            <a:ext cx="720000" cy="5949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lvl="0" algn="ctr" defTabSz="361156">
              <a:spcBef>
                <a:spcPct val="0"/>
              </a:spcBef>
            </a:pPr>
            <a:r>
              <a:rPr lang="fr-FR" sz="600" b="1" dirty="0">
                <a:solidFill>
                  <a:prstClr val="black"/>
                </a:solidFill>
              </a:rPr>
              <a:t>Raphaël NAKACHE</a:t>
            </a:r>
          </a:p>
          <a:p>
            <a:pPr lvl="0" algn="ctr" defTabSz="361156">
              <a:spcBef>
                <a:spcPct val="0"/>
              </a:spcBef>
            </a:pPr>
            <a:endParaRPr lang="fr-FR" sz="600" b="1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Responsable Informatique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</p:txBody>
      </p:sp>
      <p:sp>
        <p:nvSpPr>
          <p:cNvPr id="133" name="ZoneTexte 132"/>
          <p:cNvSpPr txBox="1"/>
          <p:nvPr/>
        </p:nvSpPr>
        <p:spPr>
          <a:xfrm>
            <a:off x="5783887" y="3781202"/>
            <a:ext cx="720000" cy="166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Comptabilité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134" name="ZoneTexte 133"/>
          <p:cNvSpPr txBox="1"/>
          <p:nvPr/>
        </p:nvSpPr>
        <p:spPr>
          <a:xfrm>
            <a:off x="6533164" y="3781203"/>
            <a:ext cx="720000" cy="166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SI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135" name="ZoneTexte 134"/>
          <p:cNvSpPr txBox="1"/>
          <p:nvPr/>
        </p:nvSpPr>
        <p:spPr>
          <a:xfrm>
            <a:off x="6545672" y="4643089"/>
            <a:ext cx="700761" cy="11456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Gédéon BIAMEN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Raphael MIMOUN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Sacha VINCENT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Techniciens informatiques</a:t>
            </a:r>
            <a:endParaRPr lang="fr-FR" sz="163" b="1" dirty="0">
              <a:solidFill>
                <a:schemeClr val="tx1"/>
              </a:solidFill>
            </a:endParaRPr>
          </a:p>
        </p:txBody>
      </p:sp>
      <p:sp>
        <p:nvSpPr>
          <p:cNvPr id="138" name="ZoneTexte 137"/>
          <p:cNvSpPr txBox="1"/>
          <p:nvPr/>
        </p:nvSpPr>
        <p:spPr>
          <a:xfrm>
            <a:off x="7360784" y="2811914"/>
            <a:ext cx="1460994" cy="2894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bg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Pôle Administratif –Pôle Santé/social Restauration  et Reprographie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139" name="ZoneTexte 138"/>
          <p:cNvSpPr txBox="1"/>
          <p:nvPr/>
        </p:nvSpPr>
        <p:spPr>
          <a:xfrm>
            <a:off x="7356651" y="3152822"/>
            <a:ext cx="1481989" cy="5668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spcBef>
                <a:spcPct val="0"/>
              </a:spcBef>
            </a:pPr>
            <a:endParaRPr lang="fr-FR" sz="3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Carole BENAÏM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Responsable Administrative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</p:txBody>
      </p:sp>
      <p:sp>
        <p:nvSpPr>
          <p:cNvPr id="140" name="ZoneTexte 139"/>
          <p:cNvSpPr txBox="1"/>
          <p:nvPr/>
        </p:nvSpPr>
        <p:spPr>
          <a:xfrm>
            <a:off x="7365432" y="3768290"/>
            <a:ext cx="715627" cy="1791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Administratif 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143" name="ZoneTexte 142"/>
          <p:cNvSpPr txBox="1">
            <a:spLocks/>
          </p:cNvSpPr>
          <p:nvPr/>
        </p:nvSpPr>
        <p:spPr>
          <a:xfrm>
            <a:off x="7363845" y="3996018"/>
            <a:ext cx="723062" cy="8415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Valérie NAOURI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Secrétaire responsable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Muriel ELKESLASSY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Demphis DIBI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Agents administratifs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</p:txBody>
      </p:sp>
      <p:sp>
        <p:nvSpPr>
          <p:cNvPr id="145" name="ZoneTexte 144"/>
          <p:cNvSpPr txBox="1"/>
          <p:nvPr/>
        </p:nvSpPr>
        <p:spPr>
          <a:xfrm>
            <a:off x="8137878" y="3996018"/>
            <a:ext cx="700761" cy="1306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Annie ALLOUCHE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Infirmière scolaire </a:t>
            </a:r>
            <a:r>
              <a:rPr lang="fr-FR" sz="600" b="1" dirty="0">
                <a:solidFill>
                  <a:schemeClr val="accent2"/>
                </a:solidFill>
              </a:rPr>
              <a:t>Référente Handicap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accent2"/>
                </a:solidFill>
              </a:rPr>
              <a:t> </a:t>
            </a: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Audrey BA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Psychologue scolaire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</p:txBody>
      </p:sp>
      <p:sp>
        <p:nvSpPr>
          <p:cNvPr id="146" name="ZoneTexte 145"/>
          <p:cNvSpPr txBox="1"/>
          <p:nvPr/>
        </p:nvSpPr>
        <p:spPr>
          <a:xfrm>
            <a:off x="8135592" y="3792777"/>
            <a:ext cx="715627" cy="15464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Pôle Santé/Social 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148" name="ZoneTexte 147"/>
          <p:cNvSpPr txBox="1"/>
          <p:nvPr/>
        </p:nvSpPr>
        <p:spPr>
          <a:xfrm>
            <a:off x="7363553" y="5364592"/>
            <a:ext cx="715627" cy="1654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Restauration 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149" name="ZoneTexte 148"/>
          <p:cNvSpPr txBox="1"/>
          <p:nvPr/>
        </p:nvSpPr>
        <p:spPr>
          <a:xfrm>
            <a:off x="8137879" y="5369007"/>
            <a:ext cx="715627" cy="15464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Reprographie 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150" name="ZoneTexte 149"/>
          <p:cNvSpPr txBox="1"/>
          <p:nvPr/>
        </p:nvSpPr>
        <p:spPr>
          <a:xfrm>
            <a:off x="7366907" y="5592321"/>
            <a:ext cx="720000" cy="1964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Didier PEREZ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Référent Restauration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</p:txBody>
      </p:sp>
      <p:sp>
        <p:nvSpPr>
          <p:cNvPr id="151" name="ZoneTexte 150"/>
          <p:cNvSpPr txBox="1"/>
          <p:nvPr/>
        </p:nvSpPr>
        <p:spPr>
          <a:xfrm>
            <a:off x="8137879" y="5590327"/>
            <a:ext cx="720000" cy="2003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 err="1">
                <a:solidFill>
                  <a:schemeClr val="tx1"/>
                </a:solidFill>
              </a:rPr>
              <a:t>Hasdiel</a:t>
            </a:r>
            <a:r>
              <a:rPr lang="fr-FR" sz="600" b="1" dirty="0">
                <a:solidFill>
                  <a:schemeClr val="tx1"/>
                </a:solidFill>
              </a:rPr>
              <a:t> PRYS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Reprographiste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</p:txBody>
      </p:sp>
      <p:sp>
        <p:nvSpPr>
          <p:cNvPr id="152" name="ZoneTexte 151"/>
          <p:cNvSpPr txBox="1"/>
          <p:nvPr/>
        </p:nvSpPr>
        <p:spPr>
          <a:xfrm>
            <a:off x="8961013" y="3792777"/>
            <a:ext cx="755221" cy="1995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Michel ABITBOL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Michael MOKOTO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Agents Techniques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172183" y="2817906"/>
            <a:ext cx="1041141" cy="28349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Vie scolaire 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168280" y="3158826"/>
            <a:ext cx="1044391" cy="5626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t" anchorCtr="0">
            <a:noAutofit/>
          </a:bodyPr>
          <a:lstStyle/>
          <a:p>
            <a:pPr lvl="0" algn="ctr" defTabSz="361156">
              <a:spcBef>
                <a:spcPct val="0"/>
              </a:spcBef>
            </a:pPr>
            <a:endParaRPr lang="fr-FR" sz="200" b="1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endParaRPr lang="fr-FR" sz="600" b="1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b="1" dirty="0">
                <a:solidFill>
                  <a:prstClr val="black"/>
                </a:solidFill>
              </a:rPr>
              <a:t>Beni FELLOUS</a:t>
            </a: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CPE</a:t>
            </a:r>
          </a:p>
          <a:p>
            <a:pPr lvl="0" algn="ctr" defTabSz="361156"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168280" y="3781202"/>
            <a:ext cx="1044391" cy="8097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Sarah BENITAH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4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Miriam ESTEBAN-SERRANO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4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Sonia NAKACHE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Lou RAYNAUD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Conseillères d’Éducation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174780" y="4648386"/>
            <a:ext cx="1037891" cy="11403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 err="1">
                <a:solidFill>
                  <a:schemeClr val="tx1"/>
                </a:solidFill>
              </a:rPr>
              <a:t>Idith</a:t>
            </a:r>
            <a:r>
              <a:rPr lang="fr-FR" sz="600" b="1" dirty="0">
                <a:solidFill>
                  <a:schemeClr val="tx1"/>
                </a:solidFill>
              </a:rPr>
              <a:t> BIRES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4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Marc ELMALEK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Nathalie HAIEM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Ruben SLAMA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David WIZMANE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Surveillants éducateurs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AB27BF6-D4F8-B942-028A-EE1B66F4C438}"/>
              </a:ext>
            </a:extLst>
          </p:cNvPr>
          <p:cNvSpPr txBox="1"/>
          <p:nvPr/>
        </p:nvSpPr>
        <p:spPr>
          <a:xfrm>
            <a:off x="3412239" y="2814800"/>
            <a:ext cx="2244511" cy="2894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CFA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6C32861-C040-D029-000D-9D7CFF94B024}"/>
              </a:ext>
            </a:extLst>
          </p:cNvPr>
          <p:cNvSpPr txBox="1"/>
          <p:nvPr/>
        </p:nvSpPr>
        <p:spPr>
          <a:xfrm>
            <a:off x="1347361" y="2817907"/>
            <a:ext cx="1930841" cy="28349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Pédagogie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136BC0-40FA-E838-443D-44335C55CF7D}"/>
              </a:ext>
            </a:extLst>
          </p:cNvPr>
          <p:cNvSpPr txBox="1"/>
          <p:nvPr/>
        </p:nvSpPr>
        <p:spPr>
          <a:xfrm>
            <a:off x="1347361" y="5342958"/>
            <a:ext cx="1930112" cy="4457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ENSEIGNANTS 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>
                <a:solidFill>
                  <a:schemeClr val="tx1"/>
                </a:solidFill>
              </a:rPr>
              <a:t>AESH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Éducation Nationale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F51F16DD-2DE7-6AE0-9B53-DFFE44716834}"/>
              </a:ext>
            </a:extLst>
          </p:cNvPr>
          <p:cNvCxnSpPr>
            <a:cxnSpLocks/>
          </p:cNvCxnSpPr>
          <p:nvPr/>
        </p:nvCxnSpPr>
        <p:spPr>
          <a:xfrm flipH="1">
            <a:off x="2827574" y="1774982"/>
            <a:ext cx="9313" cy="676855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9648BDE-CC12-5F63-7CE6-2D91BBE40AB3}"/>
              </a:ext>
            </a:extLst>
          </p:cNvPr>
          <p:cNvCxnSpPr>
            <a:cxnSpLocks/>
          </p:cNvCxnSpPr>
          <p:nvPr/>
        </p:nvCxnSpPr>
        <p:spPr>
          <a:xfrm flipH="1">
            <a:off x="7713932" y="1784587"/>
            <a:ext cx="9313" cy="676855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EF39CA53-3AC3-5315-28A2-A6D75395E35A}"/>
              </a:ext>
            </a:extLst>
          </p:cNvPr>
          <p:cNvSpPr txBox="1"/>
          <p:nvPr/>
        </p:nvSpPr>
        <p:spPr>
          <a:xfrm>
            <a:off x="7363554" y="4904615"/>
            <a:ext cx="715627" cy="13025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50" b="1" dirty="0">
                <a:solidFill>
                  <a:schemeClr val="bg1"/>
                </a:solidFill>
              </a:rPr>
              <a:t>Accueil</a:t>
            </a:r>
            <a:endParaRPr lang="fr-FR" sz="163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50" b="1" dirty="0">
              <a:solidFill>
                <a:schemeClr val="tx1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7A50DBF-128E-A04B-3D05-1B792004A3E6}"/>
              </a:ext>
            </a:extLst>
          </p:cNvPr>
          <p:cNvSpPr txBox="1"/>
          <p:nvPr/>
        </p:nvSpPr>
        <p:spPr>
          <a:xfrm>
            <a:off x="7363554" y="5101939"/>
            <a:ext cx="720000" cy="2003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ctr" anchorCtr="0">
            <a:noAutofit/>
          </a:bodyPr>
          <a:lstStyle/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b="1" dirty="0" err="1">
                <a:solidFill>
                  <a:schemeClr val="tx1"/>
                </a:solidFill>
              </a:rPr>
              <a:t>Tsilla</a:t>
            </a:r>
            <a:r>
              <a:rPr lang="fr-FR" sz="600" b="1" dirty="0">
                <a:solidFill>
                  <a:schemeClr val="tx1"/>
                </a:solidFill>
              </a:rPr>
              <a:t> ZERBIB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r>
              <a:rPr lang="fr-FR" sz="600" dirty="0">
                <a:solidFill>
                  <a:schemeClr val="tx1"/>
                </a:solidFill>
              </a:rPr>
              <a:t>Agent d’accueil</a:t>
            </a: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  <a:p>
            <a:pPr algn="ctr" defTabSz="361156">
              <a:lnSpc>
                <a:spcPct val="90000"/>
              </a:lnSpc>
              <a:spcBef>
                <a:spcPct val="0"/>
              </a:spcBef>
            </a:pPr>
            <a:endParaRPr lang="fr-FR" sz="600" b="1" dirty="0">
              <a:solidFill>
                <a:schemeClr val="tx1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96FCABC2-110B-F305-BC64-BB383F724212}"/>
              </a:ext>
            </a:extLst>
          </p:cNvPr>
          <p:cNvSpPr txBox="1"/>
          <p:nvPr/>
        </p:nvSpPr>
        <p:spPr>
          <a:xfrm>
            <a:off x="2369101" y="3158828"/>
            <a:ext cx="912977" cy="21275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5159" tIns="5159" rIns="5159" bIns="5159" numCol="1" spcCol="1270" anchor="t" anchorCtr="0">
            <a:noAutofit/>
          </a:bodyPr>
          <a:lstStyle/>
          <a:p>
            <a:pPr lvl="0" algn="ctr" defTabSz="361156">
              <a:spcBef>
                <a:spcPct val="0"/>
              </a:spcBef>
            </a:pPr>
            <a:endParaRPr lang="fr-FR" sz="600" b="1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b="1" dirty="0">
                <a:solidFill>
                  <a:prstClr val="black"/>
                </a:solidFill>
              </a:rPr>
              <a:t>Marie-Laure GUIGUI</a:t>
            </a: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DDFPT</a:t>
            </a:r>
            <a:endParaRPr lang="fr-FR" sz="600" b="1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Adjointe pédagogique</a:t>
            </a: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Lycée</a:t>
            </a:r>
          </a:p>
          <a:p>
            <a:pPr lvl="0" algn="ctr" defTabSz="361156">
              <a:spcBef>
                <a:spcPct val="0"/>
              </a:spcBef>
            </a:pPr>
            <a:endParaRPr lang="fr-FR" sz="600" dirty="0">
              <a:solidFill>
                <a:prstClr val="black"/>
              </a:solidFill>
            </a:endParaRPr>
          </a:p>
          <a:p>
            <a:pPr lvl="0" algn="ctr" defTabSz="361156">
              <a:spcBef>
                <a:spcPct val="0"/>
              </a:spcBef>
            </a:pPr>
            <a:r>
              <a:rPr lang="fr-FR" sz="600" dirty="0">
                <a:solidFill>
                  <a:prstClr val="black"/>
                </a:solidFill>
              </a:rPr>
              <a:t>Enseignement Supérieur</a:t>
            </a:r>
          </a:p>
        </p:txBody>
      </p:sp>
    </p:spTree>
    <p:extLst>
      <p:ext uri="{BB962C8B-B14F-4D97-AF65-F5344CB8AC3E}">
        <p14:creationId xmlns:p14="http://schemas.microsoft.com/office/powerpoint/2010/main" val="1228041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efadeae-c3ef-446a-9cab-1e79d6c6ae5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ACEA632EF645479FF2328E5C8B1927" ma:contentTypeVersion="16" ma:contentTypeDescription="Crée un document." ma:contentTypeScope="" ma:versionID="4eab653e56d632f7e0b203bcb27e63ba">
  <xsd:schema xmlns:xsd="http://www.w3.org/2001/XMLSchema" xmlns:xs="http://www.w3.org/2001/XMLSchema" xmlns:p="http://schemas.microsoft.com/office/2006/metadata/properties" xmlns:ns3="7efadeae-c3ef-446a-9cab-1e79d6c6ae5f" xmlns:ns4="f519b9c1-7c6d-4fc5-9a47-3641a0a62d30" targetNamespace="http://schemas.microsoft.com/office/2006/metadata/properties" ma:root="true" ma:fieldsID="486539df3ecff2b0c04c0ca29a82716a" ns3:_="" ns4:_="">
    <xsd:import namespace="7efadeae-c3ef-446a-9cab-1e79d6c6ae5f"/>
    <xsd:import namespace="f519b9c1-7c6d-4fc5-9a47-3641a0a62d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adeae-c3ef-446a-9cab-1e79d6c6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19b9c1-7c6d-4fc5-9a47-3641a0a62d3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DF0CCE-8EB6-4089-86F7-731C8B6C4314}">
  <ds:schemaRefs>
    <ds:schemaRef ds:uri="http://schemas.microsoft.com/office/2006/metadata/properties"/>
    <ds:schemaRef ds:uri="http://purl.org/dc/terms/"/>
    <ds:schemaRef ds:uri="http://purl.org/dc/dcmitype/"/>
    <ds:schemaRef ds:uri="f519b9c1-7c6d-4fc5-9a47-3641a0a62d30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7efadeae-c3ef-446a-9cab-1e79d6c6ae5f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46494CA-FEC5-486F-8D0C-359410EA24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613EAA-EF1C-439A-9BE7-3DAD3CEAC8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fadeae-c3ef-446a-9cab-1e79d6c6ae5f"/>
    <ds:schemaRef ds:uri="f519b9c1-7c6d-4fc5-9a47-3641a0a62d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2839</TotalTime>
  <Words>212</Words>
  <Application>Microsoft Office PowerPoint</Application>
  <PresentationFormat>Format A4 (210 x 297 mm)</PresentationFormat>
  <Paragraphs>199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Judith Abeasis</dc:creator>
  <cp:lastModifiedBy>Demphis Dibi</cp:lastModifiedBy>
  <cp:revision>219</cp:revision>
  <cp:lastPrinted>2024-07-16T15:19:35Z</cp:lastPrinted>
  <dcterms:created xsi:type="dcterms:W3CDTF">2023-01-03T13:57:20Z</dcterms:created>
  <dcterms:modified xsi:type="dcterms:W3CDTF">2026-05-21T12:35:16Z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0x01010089ACEA632EF645479FF2328E5C8B1927</vt:lpwstr>
  </property>
</Properties>
</file>